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324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992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1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435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1008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9891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4928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10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97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78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681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99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4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140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94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689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05F54-1BDB-4B67-B7AF-E0AB5B9E5F81}" type="datetimeFigureOut">
              <a:rPr lang="bg-BG" smtClean="0"/>
              <a:t>10.5.2015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67DB53-71F7-493A-A1FC-A1EC56EEE9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726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589213" y="1043190"/>
            <a:ext cx="8022979" cy="1571221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Дидактическата игра  </a:t>
            </a:r>
            <a:br>
              <a:rPr lang="bg-BG" dirty="0" smtClean="0"/>
            </a:br>
            <a:r>
              <a:rPr lang="bg-BG" sz="3600" dirty="0" smtClean="0"/>
              <a:t>в обучението по БДП в първи клас</a:t>
            </a:r>
            <a:endParaRPr lang="bg-BG" sz="3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125574" y="3747752"/>
            <a:ext cx="4919170" cy="2588653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Подготвиха: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Старши начални учители</a:t>
            </a:r>
            <a:r>
              <a:rPr lang="bg-BG" dirty="0" smtClean="0">
                <a:solidFill>
                  <a:schemeClr val="tx1"/>
                </a:solidFill>
              </a:rPr>
              <a:t>: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Янка Терзиева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Мария </a:t>
            </a:r>
            <a:r>
              <a:rPr lang="bg-BG" dirty="0" err="1" smtClean="0">
                <a:solidFill>
                  <a:schemeClr val="tx1"/>
                </a:solidFill>
              </a:rPr>
              <a:t>Партулова</a:t>
            </a:r>
            <a:endParaRPr lang="bg-BG" dirty="0" smtClean="0">
              <a:solidFill>
                <a:schemeClr val="tx1"/>
              </a:solidFill>
            </a:endParaRPr>
          </a:p>
          <a:p>
            <a:r>
              <a:rPr lang="bg-BG" dirty="0" smtClean="0">
                <a:solidFill>
                  <a:schemeClr val="tx1"/>
                </a:solidFill>
              </a:rPr>
              <a:t>Мария </a:t>
            </a:r>
            <a:r>
              <a:rPr lang="bg-BG" dirty="0" err="1" smtClean="0">
                <a:solidFill>
                  <a:schemeClr val="tx1"/>
                </a:solidFill>
              </a:rPr>
              <a:t>Дарева</a:t>
            </a:r>
            <a:endParaRPr lang="bg-BG" dirty="0" smtClean="0">
              <a:solidFill>
                <a:schemeClr val="tx1"/>
              </a:solidFill>
            </a:endParaRPr>
          </a:p>
          <a:p>
            <a:r>
              <a:rPr lang="bg-BG" dirty="0" smtClean="0">
                <a:solidFill>
                  <a:schemeClr val="tx1"/>
                </a:solidFill>
              </a:rPr>
              <a:t>Първо основно училище 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„Св. Св. Кирил и Методий</a:t>
            </a:r>
            <a:r>
              <a:rPr lang="bg-BG" smtClean="0">
                <a:solidFill>
                  <a:schemeClr val="tx1"/>
                </a:solidFill>
              </a:rPr>
              <a:t>“ </a:t>
            </a:r>
          </a:p>
          <a:p>
            <a:r>
              <a:rPr lang="bg-BG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гр. Гоце Делчев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4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Изпълнение на задачите….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След като са отгатнали отговора на гатанката и са подредили пъзела, разказали са какво знаят и са изчерпали всички знания по първа и втора задача, учениците получават трета задача.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Всеки отбор получава цветни </a:t>
            </a:r>
            <a:r>
              <a:rPr lang="bg-BG" dirty="0">
                <a:solidFill>
                  <a:schemeClr val="tx1"/>
                </a:solidFill>
              </a:rPr>
              <a:t>м</a:t>
            </a:r>
            <a:r>
              <a:rPr lang="bg-BG" dirty="0" smtClean="0">
                <a:solidFill>
                  <a:schemeClr val="tx1"/>
                </a:solidFill>
              </a:rPr>
              <a:t>оливи и листове за рисуване. Задачата е отборът да нарисува своето превозно средство в движение, като се съобразят с правилата за безопасно движение по пътя. След изпълнение на задачата, учениците обясняват какво са нарисували (къде е превозното средство, съобразява ли се с пътните знаци и маркировка и т. н.)</a:t>
            </a:r>
          </a:p>
          <a:p>
            <a:pPr marL="0" indent="0">
              <a:buNone/>
            </a:pPr>
            <a:r>
              <a:rPr lang="bg-BG" i="1" dirty="0" smtClean="0">
                <a:solidFill>
                  <a:schemeClr val="tx1"/>
                </a:solidFill>
              </a:rPr>
              <a:t>След изпълнение на трите задачи, се отчитат резултатите от играта и се обявява победител.</a:t>
            </a:r>
            <a:endParaRPr lang="bg-BG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</a:t>
            </a:r>
            <a:r>
              <a:rPr lang="bg-BG" dirty="0" smtClean="0"/>
              <a:t>ъщност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Дидактическата игра като  метод интегрира различни възможности за активизиране мисленето и въображението на детето;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Прави познанието по – достъпно;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Използваните игри създават познавателни ситуации, близки до опита на децата;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Кота метод се отличава с използването на строго определен  материал, изработени с образователни и възпитателни цели;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С характер на игра, представляват достатъчно привлекателна дейност за децата, привличат ги и будят тяхното активно участие.</a:t>
            </a:r>
          </a:p>
        </p:txBody>
      </p:sp>
    </p:spTree>
    <p:extLst>
      <p:ext uri="{BB962C8B-B14F-4D97-AF65-F5344CB8AC3E}">
        <p14:creationId xmlns:p14="http://schemas.microsoft.com/office/powerpoint/2010/main" val="32313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Подходящи  дидактически игри в обучението по БДП в първи клас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000" b="1" dirty="0" smtClean="0">
                <a:solidFill>
                  <a:schemeClr val="tx1"/>
                </a:solidFill>
              </a:rPr>
              <a:t>Всички гатанки и скоропоговорки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>
                <a:solidFill>
                  <a:schemeClr val="tx1"/>
                </a:solidFill>
              </a:rPr>
              <a:t>При гатанките активирането на мисловните процеси е в по – голяма степен, отколкото при скоропоговорките;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>
                <a:solidFill>
                  <a:schemeClr val="tx1"/>
                </a:solidFill>
              </a:rPr>
              <a:t>С помощта на дидактическите игри се демонстрират модели на поведение, които иначе биха били трудни за наблюдение, особено в малките населени места като Гоце Делчев, където няма превозни средства, типични за големите градове – София, Пловдив и т. н.</a:t>
            </a:r>
          </a:p>
          <a:p>
            <a:r>
              <a:rPr lang="bg-BG" sz="2000" b="1" dirty="0" smtClean="0">
                <a:solidFill>
                  <a:schemeClr val="tx1"/>
                </a:solidFill>
              </a:rPr>
              <a:t>Словесни игри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>
                <a:solidFill>
                  <a:schemeClr val="tx1"/>
                </a:solidFill>
              </a:rPr>
              <a:t>Когато речта е основен елемент в дадена игра, тогава я наричаме словесна. В този случай не са необходими други материали или играчки.</a:t>
            </a:r>
          </a:p>
          <a:p>
            <a:pPr marL="0" indent="0">
              <a:buNone/>
            </a:pPr>
            <a:r>
              <a:rPr lang="bg-BG" dirty="0" smtClean="0"/>
              <a:t>           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497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Практики на игровите методи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Поставяне на въпроси на съучениците, чиито отговори се знаят;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Състезания, върху различна тематика – по БДП върху понятия, изработване на маршрути, разпознаване на обекти (превозни средства), подреждане на пъзели с подходящи изображения и т. н. 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Компютърни игри, в това число и компютърни симулации по темата;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Рисунки, като изпълнение на дадена дидактическа задача, под формата на игра ( например една и съща ситуация от гледна точка на дете – пешеходец; дете, пътуващо с родителите си в МПС</a:t>
            </a:r>
            <a:r>
              <a:rPr lang="bg-BG" dirty="0">
                <a:solidFill>
                  <a:schemeClr val="tx1"/>
                </a:solidFill>
              </a:rPr>
              <a:t>;</a:t>
            </a:r>
            <a:r>
              <a:rPr lang="bg-BG" dirty="0" smtClean="0">
                <a:solidFill>
                  <a:schemeClr val="tx1"/>
                </a:solidFill>
              </a:rPr>
              <a:t> полицай)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Предимствата на дидактическата задача в обучението по БДП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Утвърждават се интелектуални лидери и се разпределят роли, като по този начин на преден план се поставят знанията и уменията като ценност;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Развиват се уменията за работа в екип и за комуникация;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Създават се предпоставки за диагностициране на трудностите, пропуските и грешките на учениците;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В условия на колективна работа и концентрация на вниманието се попълват пропуските и се коригират грешките 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Учениците сами започват да откриват същественото, значимото в учебното съдържание и да осъзнават стойността на </a:t>
            </a:r>
            <a:r>
              <a:rPr lang="bg-BG" dirty="0" err="1" smtClean="0">
                <a:solidFill>
                  <a:schemeClr val="tx1"/>
                </a:solidFill>
              </a:rPr>
              <a:t>придобетете</a:t>
            </a:r>
            <a:r>
              <a:rPr lang="bg-BG" dirty="0" smtClean="0">
                <a:solidFill>
                  <a:schemeClr val="tx1"/>
                </a:solidFill>
              </a:rPr>
              <a:t> знания.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Дидактическа игра „Превозни средства в нашия град„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Цел на играта: </a:t>
            </a:r>
            <a:r>
              <a:rPr lang="bg-BG" dirty="0" smtClean="0"/>
              <a:t>Учениците да разширят декларативните си знания за различните превозни средства.</a:t>
            </a:r>
          </a:p>
          <a:p>
            <a:endParaRPr lang="bg-BG" dirty="0"/>
          </a:p>
          <a:p>
            <a:r>
              <a:rPr lang="bg-BG" b="1" dirty="0" smtClean="0"/>
              <a:t>Необходими материали: </a:t>
            </a:r>
            <a:r>
              <a:rPr lang="bg-BG" dirty="0" smtClean="0"/>
              <a:t>Написани на хартиен носител гатанки, поставени в пликове с различен цвят; пъзели на хартиен носител с превозни средства, които учениците познават и се движат в Гоце Делчев; цветни моливи и листове за рисуване.</a:t>
            </a:r>
          </a:p>
          <a:p>
            <a:r>
              <a:rPr lang="bg-BG" b="1" dirty="0" smtClean="0"/>
              <a:t>Място на провеждане: </a:t>
            </a:r>
            <a:r>
              <a:rPr lang="bg-BG" dirty="0" smtClean="0"/>
              <a:t>Класната стая.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598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Ход на играта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Участват всички ученици. Класът се разделя на отбори. Всеки отбор трябва да се справи с три задачи.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1</a:t>
            </a:r>
            <a:r>
              <a:rPr lang="bg-BG" b="1" dirty="0" smtClean="0">
                <a:solidFill>
                  <a:schemeClr val="tx1"/>
                </a:solidFill>
              </a:rPr>
              <a:t>. С какво превозно средство ще пътува отборът?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    До отговорът се достига чрез гатанка. Отборите получават плик в определен цвят, в който е скрита гатанка. Учениците трябва да открият отговора.</a:t>
            </a:r>
          </a:p>
          <a:p>
            <a:pPr marL="0" indent="0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Първи отбор: </a:t>
            </a:r>
            <a:r>
              <a:rPr lang="bg-BG" dirty="0" smtClean="0">
                <a:solidFill>
                  <a:schemeClr val="tx1"/>
                </a:solidFill>
              </a:rPr>
              <a:t>С каска, </a:t>
            </a:r>
            <a:r>
              <a:rPr lang="bg-BG" dirty="0" err="1" smtClean="0">
                <a:solidFill>
                  <a:schemeClr val="tx1"/>
                </a:solidFill>
              </a:rPr>
              <a:t>лакътници</a:t>
            </a:r>
            <a:r>
              <a:rPr lang="bg-BG" dirty="0" smtClean="0">
                <a:solidFill>
                  <a:schemeClr val="tx1"/>
                </a:solidFill>
              </a:rPr>
              <a:t>, наколенки  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                         смело карам го навред,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                         правилата спазвам и внимавам-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                         щом съм с нов………..(велосипед)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718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Ход на играта…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b="1" i="1" dirty="0"/>
              <a:t>Втори отбор: </a:t>
            </a:r>
            <a:endParaRPr lang="bg-BG" b="1" i="1" dirty="0" smtClean="0"/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С </a:t>
            </a:r>
            <a:r>
              <a:rPr lang="bg-BG" dirty="0">
                <a:solidFill>
                  <a:schemeClr val="tx1"/>
                </a:solidFill>
              </a:rPr>
              <a:t>мен пътуват много </a:t>
            </a:r>
            <a:r>
              <a:rPr lang="bg-BG" dirty="0" smtClean="0">
                <a:solidFill>
                  <a:schemeClr val="tx1"/>
                </a:solidFill>
              </a:rPr>
              <a:t>ученици,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хайде </a:t>
            </a:r>
            <a:r>
              <a:rPr lang="bg-BG" dirty="0">
                <a:solidFill>
                  <a:schemeClr val="tx1"/>
                </a:solidFill>
              </a:rPr>
              <a:t>– смело се качи!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сядай </a:t>
            </a:r>
            <a:r>
              <a:rPr lang="bg-BG" dirty="0">
                <a:solidFill>
                  <a:schemeClr val="tx1"/>
                </a:solidFill>
              </a:rPr>
              <a:t>мирно, но на възрастните </a:t>
            </a:r>
            <a:endParaRPr lang="bg-B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dirty="0">
                <a:solidFill>
                  <a:schemeClr val="tx1"/>
                </a:solidFill>
              </a:rPr>
              <a:t>място мигом отстъпи.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И </a:t>
            </a:r>
            <a:r>
              <a:rPr lang="bg-BG" dirty="0">
                <a:solidFill>
                  <a:schemeClr val="tx1"/>
                </a:solidFill>
              </a:rPr>
              <a:t>не се плаши ако усетиш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,,</a:t>
            </a:r>
            <a:r>
              <a:rPr lang="bg-BG" dirty="0">
                <a:solidFill>
                  <a:schemeClr val="tx1"/>
                </a:solidFill>
              </a:rPr>
              <a:t>Друс – друс„ - аз съм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  </a:t>
            </a:r>
            <a:r>
              <a:rPr lang="bg-BG" dirty="0" smtClean="0">
                <a:solidFill>
                  <a:schemeClr val="tx1"/>
                </a:solidFill>
              </a:rPr>
              <a:t>градски </a:t>
            </a:r>
            <a:r>
              <a:rPr lang="bg-BG" dirty="0">
                <a:solidFill>
                  <a:schemeClr val="tx1"/>
                </a:solidFill>
              </a:rPr>
              <a:t>…….. (автобус)</a:t>
            </a:r>
          </a:p>
          <a:p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i="1" dirty="0" smtClean="0"/>
              <a:t>Трети отбор: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Нощем спи в гаража,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А на сутринта – там,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к</a:t>
            </a:r>
            <a:r>
              <a:rPr lang="bg-BG" dirty="0" smtClean="0">
                <a:solidFill>
                  <a:schemeClr val="tx1"/>
                </a:solidFill>
              </a:rPr>
              <a:t>ъдето искаш, ще те закара тя.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Има си спирачка, да не излетиш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о</a:t>
            </a:r>
            <a:r>
              <a:rPr lang="bg-BG" dirty="0" smtClean="0">
                <a:solidFill>
                  <a:schemeClr val="tx1"/>
                </a:solidFill>
              </a:rPr>
              <a:t>т пътя като огнена стрела.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Всеки знае – кара се внимателно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…………. ( леката кола)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Изпълнение на задачите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bg-BG" dirty="0" smtClean="0">
                <a:solidFill>
                  <a:schemeClr val="tx1"/>
                </a:solidFill>
              </a:rPr>
              <a:t>Всеки капитан взема плика, прочита гатанката на групата си и коментират отговора;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>
                <a:solidFill>
                  <a:schemeClr val="tx1"/>
                </a:solidFill>
              </a:rPr>
              <a:t> След правилен отговор групата получава втори плик, който е с цвета на първия плик. В него има парчета от пъзел. Задачата е да го сглобят. При правилно изпълнение ще получат картина на превозното средство от гатанката на групата.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>
                <a:solidFill>
                  <a:schemeClr val="tx1"/>
                </a:solidFill>
              </a:rPr>
              <a:t>Разказват какво знаят за него. </a:t>
            </a:r>
            <a:r>
              <a:rPr lang="bg-BG" dirty="0">
                <a:solidFill>
                  <a:schemeClr val="tx1"/>
                </a:solidFill>
              </a:rPr>
              <a:t>К</a:t>
            </a:r>
            <a:r>
              <a:rPr lang="bg-BG" dirty="0" smtClean="0">
                <a:solidFill>
                  <a:schemeClr val="tx1"/>
                </a:solidFill>
              </a:rPr>
              <a:t>ак ще се качват и слизат от него, какво трябва да е поведението им в превозното средство. Колкото повече ученици участват и разказват, толкова по – добре. Трябва да посочат и възможните произшествия с това превозно средство и как може да се предотвратят.</a:t>
            </a:r>
          </a:p>
          <a:p>
            <a:pPr marL="0" indent="0">
              <a:buNone/>
            </a:pPr>
            <a:r>
              <a:rPr lang="bg-BG" i="1" dirty="0" smtClean="0">
                <a:solidFill>
                  <a:schemeClr val="tx1"/>
                </a:solidFill>
              </a:rPr>
              <a:t>Учениците от другите отбори слушат и може да допълват, ако отговорът е непълен.   </a:t>
            </a:r>
            <a:endParaRPr lang="bg-BG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4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899</Words>
  <Application>Microsoft Office PowerPoint</Application>
  <PresentationFormat>Широк екран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Загатване</vt:lpstr>
      <vt:lpstr>Дидактическата игра   в обучението по БДП в първи клас</vt:lpstr>
      <vt:lpstr>Същност</vt:lpstr>
      <vt:lpstr>Подходящи  дидактически игри в обучението по БДП в първи клас</vt:lpstr>
      <vt:lpstr>Практики на игровите методи</vt:lpstr>
      <vt:lpstr>Предимствата на дидактическата задача в обучението по БДП</vt:lpstr>
      <vt:lpstr>Дидактическа игра „Превозни средства в нашия град„</vt:lpstr>
      <vt:lpstr>Ход на играта</vt:lpstr>
      <vt:lpstr>Ход на играта…</vt:lpstr>
      <vt:lpstr>Изпълнение на задачите</vt:lpstr>
      <vt:lpstr>Изпълнение на задачите….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 игра</dc:title>
  <dc:creator>Янка Терзиева</dc:creator>
  <cp:lastModifiedBy>Янка Терзиева</cp:lastModifiedBy>
  <cp:revision>25</cp:revision>
  <dcterms:created xsi:type="dcterms:W3CDTF">2015-04-27T12:08:44Z</dcterms:created>
  <dcterms:modified xsi:type="dcterms:W3CDTF">2015-05-10T14:14:28Z</dcterms:modified>
</cp:coreProperties>
</file>